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220E9-FC3F-4D6F-843C-ABC9339CF3EA}" type="datetimeFigureOut">
              <a:rPr lang="en-US" smtClean="0"/>
              <a:t>3/27/2017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8995F-6499-4857-90F2-F04CED3B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848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220E9-FC3F-4D6F-843C-ABC9339CF3EA}" type="datetimeFigureOut">
              <a:rPr lang="en-US" smtClean="0"/>
              <a:t>3/27/2017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8995F-6499-4857-90F2-F04CED3B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729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220E9-FC3F-4D6F-843C-ABC9339CF3EA}" type="datetimeFigureOut">
              <a:rPr lang="en-US" smtClean="0"/>
              <a:t>3/27/2017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8995F-6499-4857-90F2-F04CED3B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99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220E9-FC3F-4D6F-843C-ABC9339CF3EA}" type="datetimeFigureOut">
              <a:rPr lang="en-US" smtClean="0"/>
              <a:t>3/27/2017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8995F-6499-4857-90F2-F04CED3B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52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220E9-FC3F-4D6F-843C-ABC9339CF3EA}" type="datetimeFigureOut">
              <a:rPr lang="en-US" smtClean="0"/>
              <a:t>3/27/2017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8995F-6499-4857-90F2-F04CED3B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23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220E9-FC3F-4D6F-843C-ABC9339CF3EA}" type="datetimeFigureOut">
              <a:rPr lang="en-US" smtClean="0"/>
              <a:t>3/27/2017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8995F-6499-4857-90F2-F04CED3B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30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220E9-FC3F-4D6F-843C-ABC9339CF3EA}" type="datetimeFigureOut">
              <a:rPr lang="en-US" smtClean="0"/>
              <a:t>3/27/2017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8995F-6499-4857-90F2-F04CED3B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630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220E9-FC3F-4D6F-843C-ABC9339CF3EA}" type="datetimeFigureOut">
              <a:rPr lang="en-US" smtClean="0"/>
              <a:t>3/27/2017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8995F-6499-4857-90F2-F04CED3B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364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220E9-FC3F-4D6F-843C-ABC9339CF3EA}" type="datetimeFigureOut">
              <a:rPr lang="en-US" smtClean="0"/>
              <a:t>3/27/2017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8995F-6499-4857-90F2-F04CED3B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104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220E9-FC3F-4D6F-843C-ABC9339CF3EA}" type="datetimeFigureOut">
              <a:rPr lang="en-US" smtClean="0"/>
              <a:t>3/27/2017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8995F-6499-4857-90F2-F04CED3B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57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220E9-FC3F-4D6F-843C-ABC9339CF3EA}" type="datetimeFigureOut">
              <a:rPr lang="en-US" smtClean="0"/>
              <a:t>3/27/2017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8995F-6499-4857-90F2-F04CED3B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011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220E9-FC3F-4D6F-843C-ABC9339CF3EA}" type="datetimeFigureOut">
              <a:rPr lang="en-US" smtClean="0"/>
              <a:t>3/27/2017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8995F-6499-4857-90F2-F04CED3B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850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b="1" dirty="0">
                <a:solidFill>
                  <a:srgbClr val="FF0000"/>
                </a:solidFill>
              </a:rPr>
              <a:t>State Modeling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8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Diagram </a:t>
            </a:r>
            <a:endParaRPr lang="en-US" sz="4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state diagram is a graph whose nodes are states and whose directed arcs are transitions between states 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State names must be unique within the scope of a state diagram </a:t>
            </a:r>
          </a:p>
          <a:p>
            <a:pPr marL="0" indent="0" algn="just">
              <a:buNone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state model consists of multiple state diagrams one state diagram for each class with important temporal behavior 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08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Diagram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438" y="1825624"/>
            <a:ext cx="8035047" cy="4565447"/>
          </a:xfrm>
        </p:spPr>
      </p:pic>
    </p:spTree>
    <p:extLst>
      <p:ext uri="{BB962C8B-B14F-4D97-AF65-F5344CB8AC3E}">
        <p14:creationId xmlns:p14="http://schemas.microsoft.com/office/powerpoint/2010/main" val="275971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shot state diagrams </a:t>
            </a:r>
            <a:endParaRPr lang="en-US" sz="4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One-shot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state diagrams represent objects with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finite lives/continuous loops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and have initial and final states. 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36" y="3102040"/>
            <a:ext cx="5517358" cy="28318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968" y="2946498"/>
            <a:ext cx="5684196" cy="26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97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Diagram Behavior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Activity Effects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US" sz="2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effect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is a reference to a behavior that is executed in response to an event</a:t>
            </a:r>
          </a:p>
          <a:p>
            <a:pPr marL="0" indent="0" algn="just">
              <a:buNone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US" sz="2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activity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is the actual behavior that can be invoked by any number of effects</a:t>
            </a:r>
          </a:p>
          <a:p>
            <a:pPr marL="0" indent="0" algn="just">
              <a:buNone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The notation for an activity is a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shash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(“/”)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and the name of the activity</a:t>
            </a:r>
          </a:p>
          <a:p>
            <a:pPr marL="0" indent="0" algn="just">
              <a:buNone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The keyword </a:t>
            </a:r>
            <a:r>
              <a:rPr lang="en-US" sz="2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“do”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is reserved for indicating an ongoing activity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68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Diagram Behavior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02456"/>
            <a:ext cx="10515600" cy="2837761"/>
          </a:xfrm>
        </p:spPr>
      </p:pic>
    </p:spTree>
    <p:extLst>
      <p:ext uri="{BB962C8B-B14F-4D97-AF65-F5344CB8AC3E}">
        <p14:creationId xmlns:p14="http://schemas.microsoft.com/office/powerpoint/2010/main" val="380440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Diagram Behavior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Do-Activities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o-activity is an activity that continues for an extended time.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Do-activity can only occur within a state and cant be attached to a transition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o-activity includes continuous operations, such as displaying a picture on a television screen and so on</a:t>
            </a:r>
          </a:p>
          <a:p>
            <a:pPr marL="0" indent="0" algn="just">
              <a:buNone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291" y="4627418"/>
            <a:ext cx="4414981" cy="185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4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Advanced state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Nested 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state diagram </a:t>
            </a:r>
            <a:endParaRPr lang="en-US" sz="2400" b="1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b="1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Problem with flat state diagrams </a:t>
            </a:r>
            <a:endParaRPr lang="en-US" sz="2400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State diagram have often been criticized because they are impractical for large problems</a:t>
            </a:r>
          </a:p>
          <a:p>
            <a:pPr marL="457200" lvl="1" indent="0">
              <a:buNone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Consider an object with “n independent” Boolean attributes that affect control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55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Advanced state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Expanding states </a:t>
            </a:r>
            <a:endParaRPr lang="en-US" sz="2400" b="1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One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way to organize a model is by having high level diagram with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diagrams expanding certain state. 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068" y="3223491"/>
            <a:ext cx="8359864" cy="332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0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Nested states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10" y="1834860"/>
            <a:ext cx="5541818" cy="4732193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255" y="1918232"/>
            <a:ext cx="5091545" cy="456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40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Signal generalization 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0" y="2069456"/>
            <a:ext cx="7656945" cy="4340580"/>
          </a:xfrm>
        </p:spPr>
      </p:pic>
    </p:spTree>
    <p:extLst>
      <p:ext uri="{BB962C8B-B14F-4D97-AF65-F5344CB8AC3E}">
        <p14:creationId xmlns:p14="http://schemas.microsoft.com/office/powerpoint/2010/main" val="292513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Events </a:t>
            </a:r>
            <a:endParaRPr lang="en-US" sz="4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 event is an </a:t>
            </a:r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occurrence at a point in time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such as user depresses left button or Air Deccan flight departs from Bombay. 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One event may logically precede or follow another, or the two events may be unrelated 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Events include error conditions as well as normal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conditions. example, motor jammed, transaction aborted</a:t>
            </a:r>
          </a:p>
          <a:p>
            <a:pPr marL="0" indent="0" algn="just">
              <a:buNone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Three types of events : signal event, change event and time event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74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Concurrency </a:t>
            </a:r>
            <a:b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objects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are autonomous entities that can act and change state independent of one another 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Aggregation 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concurrency </a:t>
            </a:r>
            <a:endParaRPr lang="en-US" sz="2400" b="1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Aggregation is the “and-relationship”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The aggregate state is one state from the first diagram, and a state from  the second diagram and a state from other diagram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063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Concurrency </a:t>
            </a:r>
            <a:b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182" y="1825625"/>
            <a:ext cx="7573817" cy="4351338"/>
          </a:xfrm>
        </p:spPr>
      </p:pic>
    </p:spTree>
    <p:extLst>
      <p:ext uri="{BB962C8B-B14F-4D97-AF65-F5344CB8AC3E}">
        <p14:creationId xmlns:p14="http://schemas.microsoft.com/office/powerpoint/2010/main" val="160897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Concurrency </a:t>
            </a:r>
            <a:b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synchronization 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of concurrent activities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One object must perform two activities concurrently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The object doesn’t synchronize the internal steps of the activities but must complete both activities before progress to its next level</a:t>
            </a:r>
          </a:p>
          <a:p>
            <a:pPr marL="0" indent="0" algn="just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53" y="3770977"/>
            <a:ext cx="7331075" cy="265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2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Sample State Model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782" y="1825624"/>
            <a:ext cx="7259782" cy="4630593"/>
          </a:xfrm>
        </p:spPr>
      </p:pic>
    </p:spTree>
    <p:extLst>
      <p:ext uri="{BB962C8B-B14F-4D97-AF65-F5344CB8AC3E}">
        <p14:creationId xmlns:p14="http://schemas.microsoft.com/office/powerpoint/2010/main" val="67055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Sample State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28" y="1825625"/>
            <a:ext cx="7416800" cy="4351338"/>
          </a:xfrm>
        </p:spPr>
      </p:pic>
    </p:spTree>
    <p:extLst>
      <p:ext uri="{BB962C8B-B14F-4D97-AF65-F5344CB8AC3E}">
        <p14:creationId xmlns:p14="http://schemas.microsoft.com/office/powerpoint/2010/main" val="147689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Sample State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291" y="1825625"/>
            <a:ext cx="7444509" cy="4695248"/>
          </a:xfrm>
        </p:spPr>
      </p:pic>
    </p:spTree>
    <p:extLst>
      <p:ext uri="{BB962C8B-B14F-4D97-AF65-F5344CB8AC3E}">
        <p14:creationId xmlns:p14="http://schemas.microsoft.com/office/powerpoint/2010/main" val="81481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Interaction Modeling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interaction model describes how the objects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interact</a:t>
            </a:r>
          </a:p>
          <a:p>
            <a:pPr marL="0" indent="0" algn="just">
              <a:buNone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Interactions can be modeled at different levels of abstraction</a:t>
            </a:r>
          </a:p>
          <a:p>
            <a:pPr marL="0" indent="0" algn="just">
              <a:buNone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se case model</a:t>
            </a:r>
          </a:p>
          <a:p>
            <a:pPr marL="457200" lvl="1" indent="0" algn="just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Sequence model</a:t>
            </a:r>
          </a:p>
          <a:p>
            <a:pPr marL="457200" lvl="1" indent="0" algn="just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Activity model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66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case model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Use Case </a:t>
            </a:r>
            <a:r>
              <a:rPr lang="en-US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Models 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Actors</a:t>
            </a:r>
          </a:p>
          <a:p>
            <a:pPr marL="0" indent="0" algn="just">
              <a:buNone/>
            </a:pPr>
            <a:endParaRPr lang="en-US" sz="2400" b="1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An actor is a </a:t>
            </a:r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direct external user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of a system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Each actor represents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those objects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that behave in a particular way toward the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Example 1) 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Travel agency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system: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Actors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are -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traveler, agent, and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airline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Example 2) Vending machine: Actors are - Customer, repair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technician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An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object can be bound to multiple actors if it has different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facts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its behavior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26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case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Use Case Models - Use </a:t>
            </a:r>
            <a:r>
              <a:rPr lang="en-US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Cases</a:t>
            </a:r>
          </a:p>
          <a:p>
            <a:pPr marL="0" indent="0" algn="just">
              <a:buNone/>
            </a:pPr>
            <a:endParaRPr lang="en-US" sz="2400" b="1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 case is a </a:t>
            </a:r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coherent piece of functionality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that a system can provide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by interacting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actors</a:t>
            </a:r>
          </a:p>
          <a:p>
            <a:pPr marL="0" indent="0" algn="just">
              <a:buNone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  <a:p>
            <a:pPr marL="0" indent="0" algn="just">
              <a:buNone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customer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actor can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buy a beverage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a vending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machine </a:t>
            </a:r>
          </a:p>
          <a:p>
            <a:pPr marL="457200" lvl="1" indent="0" algn="just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Repair technician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perform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scheduled maintenance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 a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vending machine.</a:t>
            </a:r>
          </a:p>
          <a:p>
            <a:pPr marL="0" indent="0" algn="just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68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case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Use case description 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237" y="2496911"/>
            <a:ext cx="7752010" cy="419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3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Signal Event </a:t>
            </a:r>
            <a:endParaRPr lang="en-US" sz="4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signal is an explicit one-way transmission of information from one object to another. 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signal event is the event of sending or receiving a signal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signal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 a message between objects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whereas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signal event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 an occurrence in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879212"/>
            <a:ext cx="10058400" cy="269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45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case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contd..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818" y="1825624"/>
            <a:ext cx="7546109" cy="466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3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case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Use Case </a:t>
            </a:r>
            <a:r>
              <a:rPr lang="en-US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Diagrams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 system involves a set of use cases and a set of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actors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491" y="2750560"/>
            <a:ext cx="6119800" cy="385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40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case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Guidelines for Use Case </a:t>
            </a:r>
            <a:r>
              <a:rPr lang="en-US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</a:p>
          <a:p>
            <a:pPr marL="0" indent="0">
              <a:buNone/>
            </a:pPr>
            <a:endParaRPr lang="en-US" sz="2400" b="1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First determine the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system boundary</a:t>
            </a:r>
          </a:p>
          <a:p>
            <a:pPr marL="0" indent="0">
              <a:buNone/>
            </a:pP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Ensure that actors are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focused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 actor should have a single, coherent purpose</a:t>
            </a:r>
          </a:p>
          <a:p>
            <a:pPr marL="0" indent="0">
              <a:buNone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Each use case must provide value to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 For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example,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dial a telephone </a:t>
            </a:r>
            <a:r>
              <a:rPr lang="en-US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number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not a good use case for a telephone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</a:p>
          <a:p>
            <a:pPr marL="0" indent="0">
              <a:buNone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Relate use cases and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actors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 every actor should have at least one use case</a:t>
            </a:r>
          </a:p>
          <a:p>
            <a:pPr marL="0" indent="0">
              <a:buNone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Remember that use cases are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informal</a:t>
            </a:r>
          </a:p>
          <a:p>
            <a:pPr marL="0" indent="0">
              <a:buNone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39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 Models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Two kinds of sequence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</a:p>
          <a:p>
            <a:pPr marL="0" indent="0">
              <a:buNone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scenarios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sequence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diagrams</a:t>
            </a:r>
          </a:p>
          <a:p>
            <a:pPr marL="0" indent="0">
              <a:buNone/>
            </a:pPr>
            <a:endParaRPr lang="en-US" sz="2400" b="1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Scenario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scenario is a sequence of events that occurs during one particular execution of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 system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00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 Models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037" y="2206628"/>
            <a:ext cx="7952508" cy="4249590"/>
          </a:xfrm>
        </p:spPr>
      </p:pic>
    </p:spTree>
    <p:extLst>
      <p:ext uri="{BB962C8B-B14F-4D97-AF65-F5344CB8AC3E}">
        <p14:creationId xmlns:p14="http://schemas.microsoft.com/office/powerpoint/2010/main" val="376285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Sequence diagram</a:t>
            </a:r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327" y="1690688"/>
            <a:ext cx="6106175" cy="455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59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 Models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709" y="2042784"/>
            <a:ext cx="6366987" cy="4247180"/>
          </a:xfrm>
        </p:spPr>
      </p:pic>
    </p:spTree>
    <p:extLst>
      <p:ext uri="{BB962C8B-B14F-4D97-AF65-F5344CB8AC3E}">
        <p14:creationId xmlns:p14="http://schemas.microsoft.com/office/powerpoint/2010/main" val="44255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 Models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273" y="1939378"/>
            <a:ext cx="7331795" cy="4369058"/>
          </a:xfrm>
        </p:spPr>
      </p:pic>
    </p:spTree>
    <p:extLst>
      <p:ext uri="{BB962C8B-B14F-4D97-AF65-F5344CB8AC3E}">
        <p14:creationId xmlns:p14="http://schemas.microsoft.com/office/powerpoint/2010/main" val="348168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 Models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activity diagram shows the sequence of steps that make up a complex process,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such as algorithm or workflow</a:t>
            </a:r>
          </a:p>
          <a:p>
            <a:pPr marL="0" indent="0" algn="just">
              <a:buNone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Activity diagram shows flow of control similar to sequence diagram but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focuses on operations rather than on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objects</a:t>
            </a:r>
          </a:p>
          <a:p>
            <a:pPr marL="0" indent="0" algn="just">
              <a:buNone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Activity diagram is like traditional flowchart in that it shows the flow of control from step to step</a:t>
            </a:r>
          </a:p>
          <a:p>
            <a:pPr marL="0" indent="0" algn="just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89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 Models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819" y="1825624"/>
            <a:ext cx="7923598" cy="4584411"/>
          </a:xfrm>
        </p:spPr>
      </p:pic>
    </p:spTree>
    <p:extLst>
      <p:ext uri="{BB962C8B-B14F-4D97-AF65-F5344CB8AC3E}">
        <p14:creationId xmlns:p14="http://schemas.microsoft.com/office/powerpoint/2010/main" val="206930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 Event </a:t>
            </a:r>
            <a:endParaRPr lang="en-US" sz="4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change event is an event that is caused by the satisfaction of a Boolean expression 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The intent of a change of event is that the expression is continually tested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UML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notation for a change event is keyword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2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when”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followed by a parenthesized Boolean expression 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117" y="3842325"/>
            <a:ext cx="7437765" cy="233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6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Activities</a:t>
            </a:r>
          </a:p>
          <a:p>
            <a:pPr marL="0" indent="0" algn="just">
              <a:buNone/>
            </a:pPr>
            <a:endParaRPr lang="en-US" sz="2400" b="1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The purpose of an activity diagram is to show the steps within a complex process and the sequencing constraints among them</a:t>
            </a:r>
          </a:p>
          <a:p>
            <a:pPr marL="0" indent="0" algn="just">
              <a:buNone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Some activities run forever until an outside event interrupts them</a:t>
            </a:r>
          </a:p>
          <a:p>
            <a:pPr marL="0" indent="0" algn="just">
              <a:buNone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Most of the activities complete their work and terminate by themselves</a:t>
            </a:r>
          </a:p>
          <a:p>
            <a:pPr marL="0" indent="0" algn="just">
              <a:buNone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The unlabeled arrow from one activity to another diagram indicates that first activity must complete before the second begins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20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 Models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473" y="1825625"/>
            <a:ext cx="7566586" cy="4695248"/>
          </a:xfrm>
        </p:spPr>
      </p:pic>
    </p:spTree>
    <p:extLst>
      <p:ext uri="{BB962C8B-B14F-4D97-AF65-F5344CB8AC3E}">
        <p14:creationId xmlns:p14="http://schemas.microsoft.com/office/powerpoint/2010/main" val="142358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Branches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there is more than one successor to an activity, each arrow must be labeled with a condition in square bracket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Initiation and Termination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A solid circle with an outgoing arrow shows the starting point of an activity diagram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 bull’s eyes shows the termination point</a:t>
            </a:r>
          </a:p>
          <a:p>
            <a:pPr marL="0" indent="0">
              <a:buNone/>
            </a:pPr>
            <a:r>
              <a:rPr lang="en-US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Concurrent Activities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Concurrency means that the activities can complete in any order and still yield an acceptable result</a:t>
            </a:r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56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Executable Activity Diagrams</a:t>
            </a:r>
          </a:p>
          <a:p>
            <a:pPr marL="0" indent="0" algn="just">
              <a:buNone/>
            </a:pPr>
            <a:endParaRPr lang="en-US" sz="2400" b="1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Activity diagram can also be used to show the progression of control during execution</a:t>
            </a:r>
          </a:p>
          <a:p>
            <a:pPr marL="0" indent="0" algn="just">
              <a:buNone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Activity token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can be used to indicate which activity is being executed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38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Advanced Interaction Modeling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Case </a:t>
            </a:r>
            <a:r>
              <a:rPr lang="en-US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Relationships</a:t>
            </a:r>
          </a:p>
          <a:p>
            <a:pPr marL="0" indent="0">
              <a:buNone/>
            </a:pPr>
            <a:endParaRPr lang="en-US" sz="2400" b="1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Complex use cases can be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built from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smaller pieces with the following relationships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include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extend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Generalization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7568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Case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include </a:t>
            </a:r>
            <a:r>
              <a:rPr lang="en-US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include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relationship incorporates one use case within the behavior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sequence of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another use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case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keyword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&lt;&lt;include&gt;&gt;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annotates the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arrow</a:t>
            </a:r>
          </a:p>
          <a:p>
            <a:pPr marL="0" indent="0" algn="just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902" y="3560950"/>
            <a:ext cx="8375106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7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extend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extend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relationship adds incremental behavior to a use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case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It represents the frequent situation in which some initial capability is defined,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and later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features are added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modularly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keyword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&lt;&lt;extend&gt;&gt;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annotates the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arrow</a:t>
            </a:r>
          </a:p>
          <a:p>
            <a:pPr marL="0" indent="0" algn="just">
              <a:buNone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009" y="3851563"/>
            <a:ext cx="8321761" cy="255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9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cases – Generalization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65" y="1916733"/>
            <a:ext cx="7070256" cy="4068431"/>
          </a:xfrm>
        </p:spPr>
      </p:pic>
    </p:spTree>
    <p:extLst>
      <p:ext uri="{BB962C8B-B14F-4D97-AF65-F5344CB8AC3E}">
        <p14:creationId xmlns:p14="http://schemas.microsoft.com/office/powerpoint/2010/main" val="265119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Combinations of the Use Case Relationships</a:t>
            </a:r>
            <a:endParaRPr lang="en-US" sz="3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836" y="1825624"/>
            <a:ext cx="7527637" cy="4630593"/>
          </a:xfrm>
        </p:spPr>
      </p:pic>
    </p:spTree>
    <p:extLst>
      <p:ext uri="{BB962C8B-B14F-4D97-AF65-F5344CB8AC3E}">
        <p14:creationId xmlns:p14="http://schemas.microsoft.com/office/powerpoint/2010/main" val="28866102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Procedural sequence models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Sequence Diagrams with Passive Objects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873" y="2262909"/>
            <a:ext cx="8580581" cy="470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63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Event </a:t>
            </a:r>
            <a:endParaRPr lang="en-US" sz="4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Time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event is an event caused by the occurrence of an absolute time or the elapse of a time interval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UML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notation for an absolute time is the keyword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2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when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“followed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by a parenthesized expression involving time.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notation for a time interval is the keyword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2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followed by a parenthesized expression that evaluates to a time duration 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570" y="4270608"/>
            <a:ext cx="6225701" cy="204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92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Procedural sequence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9791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Sequence Diagrams with Transient Objects</a:t>
            </a:r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382" y="2198254"/>
            <a:ext cx="8329382" cy="451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191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 Constructs for Activity Diagram</a:t>
            </a:r>
            <a:endParaRPr lang="en-US" sz="4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Sending and Receiving </a:t>
            </a:r>
            <a:r>
              <a:rPr lang="en-US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Signals</a:t>
            </a:r>
          </a:p>
          <a:p>
            <a:pPr marL="0" indent="0">
              <a:buNone/>
            </a:pPr>
            <a:endParaRPr lang="en-US" sz="2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107" y="2382982"/>
            <a:ext cx="5593565" cy="430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4377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 Constructs for Activity Diagram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smtClean="0">
                <a:latin typeface="Arial" panose="020B0604020202020204" pitchFamily="34" charset="0"/>
                <a:cs typeface="Arial" panose="020B0604020202020204" pitchFamily="34" charset="0"/>
              </a:rPr>
              <a:t>Swimlanes</a:t>
            </a:r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689" y="2566292"/>
            <a:ext cx="8786621" cy="388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30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States </a:t>
            </a:r>
            <a:endParaRPr lang="en-US" sz="4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state is an abstraction of the values and links of an object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Sets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of values and links are grouped together into a state according to the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behavior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of objects 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145764"/>
            <a:ext cx="10058400" cy="14945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4932" y="4737371"/>
            <a:ext cx="103988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Event represents points in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time whereas State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represents intervals of time. 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3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55" y="1825625"/>
            <a:ext cx="9367736" cy="4351338"/>
          </a:xfrm>
        </p:spPr>
      </p:pic>
    </p:spTree>
    <p:extLst>
      <p:ext uri="{BB962C8B-B14F-4D97-AF65-F5344CB8AC3E}">
        <p14:creationId xmlns:p14="http://schemas.microsoft.com/office/powerpoint/2010/main" val="76318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Transitions &amp; Conditions </a:t>
            </a:r>
            <a:endParaRPr lang="en-US" sz="4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transition is an instantaneous change from one state to another 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transition is said to </a:t>
            </a:r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fire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upon the change from the source state to target state. 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transition fires when its events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occurs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guard </a:t>
            </a:r>
            <a:r>
              <a:rPr lang="en-US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condition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Boolean expression that must be true in order for a transition to occur. 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guard condition is checked only once, at the time the event occurs, and the transition fires if the condition is true 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90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Transitions &amp; Conditions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739" y="2091448"/>
            <a:ext cx="7864522" cy="3949430"/>
          </a:xfrm>
        </p:spPr>
      </p:pic>
    </p:spTree>
    <p:extLst>
      <p:ext uri="{BB962C8B-B14F-4D97-AF65-F5344CB8AC3E}">
        <p14:creationId xmlns:p14="http://schemas.microsoft.com/office/powerpoint/2010/main" val="12825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403</TotalTime>
  <Words>1381</Words>
  <Application>Microsoft Office PowerPoint</Application>
  <PresentationFormat>Widescreen</PresentationFormat>
  <Paragraphs>216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Wingdings</vt:lpstr>
      <vt:lpstr>Office Theme</vt:lpstr>
      <vt:lpstr>State Modeling </vt:lpstr>
      <vt:lpstr>Events </vt:lpstr>
      <vt:lpstr>Signal Event </vt:lpstr>
      <vt:lpstr>Change Event </vt:lpstr>
      <vt:lpstr>Time Event </vt:lpstr>
      <vt:lpstr>States </vt:lpstr>
      <vt:lpstr>States </vt:lpstr>
      <vt:lpstr>Transitions &amp; Conditions </vt:lpstr>
      <vt:lpstr>Transitions &amp; Conditions </vt:lpstr>
      <vt:lpstr>State Diagram </vt:lpstr>
      <vt:lpstr>State Diagram </vt:lpstr>
      <vt:lpstr>One shot state diagrams </vt:lpstr>
      <vt:lpstr>State Diagram Behavior</vt:lpstr>
      <vt:lpstr>State Diagram Behavior</vt:lpstr>
      <vt:lpstr>State Diagram Behavior</vt:lpstr>
      <vt:lpstr>Advanced state modeling</vt:lpstr>
      <vt:lpstr>Advanced state modeling</vt:lpstr>
      <vt:lpstr>Nested states</vt:lpstr>
      <vt:lpstr>Signal generalization </vt:lpstr>
      <vt:lpstr> Concurrency  </vt:lpstr>
      <vt:lpstr> Concurrency  </vt:lpstr>
      <vt:lpstr> Concurrency  </vt:lpstr>
      <vt:lpstr>A Sample State Model</vt:lpstr>
      <vt:lpstr>A Sample State Model</vt:lpstr>
      <vt:lpstr>A Sample State Model</vt:lpstr>
      <vt:lpstr>Interaction Modeling</vt:lpstr>
      <vt:lpstr>Use case model</vt:lpstr>
      <vt:lpstr>Use case model</vt:lpstr>
      <vt:lpstr>Use case model</vt:lpstr>
      <vt:lpstr>Use case model contd..</vt:lpstr>
      <vt:lpstr>Use case model</vt:lpstr>
      <vt:lpstr>Use case model</vt:lpstr>
      <vt:lpstr>Sequence Models</vt:lpstr>
      <vt:lpstr>Sequence Models</vt:lpstr>
      <vt:lpstr>Sequence Models</vt:lpstr>
      <vt:lpstr>Sequence Models</vt:lpstr>
      <vt:lpstr>Sequence Models</vt:lpstr>
      <vt:lpstr>Activity Models</vt:lpstr>
      <vt:lpstr>Activity Models</vt:lpstr>
      <vt:lpstr>Activity Models</vt:lpstr>
      <vt:lpstr>Activity Models</vt:lpstr>
      <vt:lpstr>Activity Models</vt:lpstr>
      <vt:lpstr>Activity Models</vt:lpstr>
      <vt:lpstr>Advanced Interaction Modeling</vt:lpstr>
      <vt:lpstr>Use Case Relationships</vt:lpstr>
      <vt:lpstr>extend Relationship</vt:lpstr>
      <vt:lpstr>Use cases – Generalization</vt:lpstr>
      <vt:lpstr>Combinations of the Use Case Relationships</vt:lpstr>
      <vt:lpstr>Procedural sequence models</vt:lpstr>
      <vt:lpstr>Procedural sequence models</vt:lpstr>
      <vt:lpstr>Special Constructs for Activity Diagram</vt:lpstr>
      <vt:lpstr>Special Constructs for Activity Diagram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State Modeling </dc:title>
  <dc:creator>Windows User</dc:creator>
  <cp:lastModifiedBy>Windows User</cp:lastModifiedBy>
  <cp:revision>53</cp:revision>
  <dcterms:created xsi:type="dcterms:W3CDTF">2017-03-16T03:25:24Z</dcterms:created>
  <dcterms:modified xsi:type="dcterms:W3CDTF">2017-03-27T08:56:34Z</dcterms:modified>
</cp:coreProperties>
</file>